
<file path=[Content_Types].xml><?xml version="1.0" encoding="utf-8"?>
<Types xmlns="http://schemas.openxmlformats.org/package/2006/content-types">
  <Default Extension="bin" ContentType="image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2" r:id="rId6"/>
    <p:sldId id="264" r:id="rId7"/>
    <p:sldId id="269" r:id="rId8"/>
    <p:sldId id="271" r:id="rId9"/>
    <p:sldId id="272" r:id="rId10"/>
    <p:sldId id="273" r:id="rId11"/>
    <p:sldId id="274" r:id="rId12"/>
    <p:sldId id="276" r:id="rId13"/>
    <p:sldId id="279" r:id="rId14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8280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bin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9528" y="4937760"/>
            <a:ext cx="3858768" cy="66751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584" y="4937760"/>
            <a:ext cx="3858768" cy="66751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080760" y="5084064"/>
            <a:ext cx="33284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Author: Pi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5806440" y="2624328"/>
            <a:ext cx="8010144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AI-Powered Career Guidance System</a:t>
            </a:r>
            <a:endParaRPr lang="en-US" sz="6410" dirty="0"/>
          </a:p>
        </p:txBody>
      </p:sp>
      <p:sp>
        <p:nvSpPr>
          <p:cNvPr id="8" name="Text 2"/>
          <p:cNvSpPr/>
          <p:nvPr/>
        </p:nvSpPr>
        <p:spPr>
          <a:xfrm>
            <a:off x="10204704" y="5084064"/>
            <a:ext cx="33284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212121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Date: 202X.XX.XX</a:t>
            </a:r>
            <a:endParaRPr lang="en-US" sz="232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361188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6. Implementation &amp; Tools</a:t>
            </a:r>
            <a:endParaRPr lang="en-US" sz="641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5760720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4279392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2807208"/>
            <a:ext cx="475488" cy="47548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3488" y="4279392"/>
            <a:ext cx="475488" cy="47548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3488" y="2807208"/>
            <a:ext cx="475488" cy="47548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3488" y="5760720"/>
            <a:ext cx="475488" cy="475488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996696" y="5843016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</a:t>
            </a:r>
            <a:endParaRPr lang="en-US" sz="2320" dirty="0"/>
          </a:p>
        </p:txBody>
      </p:sp>
      <p:sp>
        <p:nvSpPr>
          <p:cNvPr id="11" name="Text 1"/>
          <p:cNvSpPr/>
          <p:nvPr/>
        </p:nvSpPr>
        <p:spPr>
          <a:xfrm>
            <a:off x="996696" y="4370832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2" name="Text 2"/>
          <p:cNvSpPr/>
          <p:nvPr/>
        </p:nvSpPr>
        <p:spPr>
          <a:xfrm>
            <a:off x="996696" y="2898648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3" name="Text 3"/>
          <p:cNvSpPr/>
          <p:nvPr/>
        </p:nvSpPr>
        <p:spPr>
          <a:xfrm>
            <a:off x="7488936" y="4370832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320" dirty="0"/>
          </a:p>
        </p:txBody>
      </p:sp>
      <p:sp>
        <p:nvSpPr>
          <p:cNvPr id="14" name="Text 4"/>
          <p:cNvSpPr/>
          <p:nvPr/>
        </p:nvSpPr>
        <p:spPr>
          <a:xfrm>
            <a:off x="7488936" y="2898648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5" name="Text 5"/>
          <p:cNvSpPr/>
          <p:nvPr/>
        </p:nvSpPr>
        <p:spPr>
          <a:xfrm>
            <a:off x="7488936" y="5843016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6</a:t>
            </a:r>
            <a:endParaRPr lang="en-US" sz="2320" dirty="0"/>
          </a:p>
        </p:txBody>
      </p:sp>
      <p:sp>
        <p:nvSpPr>
          <p:cNvPr id="16" name="Text 6"/>
          <p:cNvSpPr/>
          <p:nvPr/>
        </p:nvSpPr>
        <p:spPr>
          <a:xfrm>
            <a:off x="832104" y="155448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Implementation &amp; Tools</a:t>
            </a:r>
            <a:endParaRPr lang="en-US" sz="4640" dirty="0"/>
          </a:p>
        </p:txBody>
      </p:sp>
      <p:sp>
        <p:nvSpPr>
          <p:cNvPr id="17" name="Text 7"/>
          <p:cNvSpPr/>
          <p:nvPr/>
        </p:nvSpPr>
        <p:spPr>
          <a:xfrm>
            <a:off x="8101584" y="2834640"/>
            <a:ext cx="5696712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machine learning model and preprocessing pipeline were built using Scikit-learn, XG Boost, NumPy, and Pandas, while the model was serialized using Joblib for efficient deployment.</a:t>
            </a:r>
            <a:endParaRPr lang="en-US" sz="1850" dirty="0"/>
          </a:p>
        </p:txBody>
      </p:sp>
      <p:sp>
        <p:nvSpPr>
          <p:cNvPr id="18" name="Text 8"/>
          <p:cNvSpPr/>
          <p:nvPr/>
        </p:nvSpPr>
        <p:spPr>
          <a:xfrm>
            <a:off x="1609344" y="2834640"/>
            <a:ext cx="5696712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system was developed using Python, leveraging its versatility and rich ecosystem of data science libraries.</a:t>
            </a:r>
            <a:endParaRPr lang="en-US" sz="1850" dirty="0"/>
          </a:p>
        </p:txBody>
      </p:sp>
      <p:sp>
        <p:nvSpPr>
          <p:cNvPr id="19" name="Text 9"/>
          <p:cNvSpPr/>
          <p:nvPr/>
        </p:nvSpPr>
        <p:spPr>
          <a:xfrm>
            <a:off x="8101584" y="5788152"/>
            <a:ext cx="5696712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machine learning architecture consists of an XGBoost classifier, which was trained on a carefully curated and extended dataset.</a:t>
            </a:r>
            <a:endParaRPr lang="en-US" sz="1850" dirty="0"/>
          </a:p>
        </p:txBody>
      </p:sp>
      <p:sp>
        <p:nvSpPr>
          <p:cNvPr id="20" name="Text 10"/>
          <p:cNvSpPr/>
          <p:nvPr/>
        </p:nvSpPr>
        <p:spPr>
          <a:xfrm>
            <a:off x="8101584" y="4315968"/>
            <a:ext cx="5696712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UI features a modern two-column layout with sliders for 14 input features, allowing users to easily rate themselves on both technical competencies and personality traits.</a:t>
            </a:r>
            <a:endParaRPr lang="en-US" sz="1850" dirty="0"/>
          </a:p>
        </p:txBody>
      </p:sp>
      <p:sp>
        <p:nvSpPr>
          <p:cNvPr id="21" name="Text 11"/>
          <p:cNvSpPr/>
          <p:nvPr/>
        </p:nvSpPr>
        <p:spPr>
          <a:xfrm>
            <a:off x="1609344" y="5788152"/>
            <a:ext cx="5696712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These inputs are then passed through a preprocessing layer before being fed into the trained model.</a:t>
            </a:r>
            <a:endParaRPr lang="en-US" sz="1850" dirty="0"/>
          </a:p>
        </p:txBody>
      </p:sp>
      <p:sp>
        <p:nvSpPr>
          <p:cNvPr id="22" name="Text 12"/>
          <p:cNvSpPr/>
          <p:nvPr/>
        </p:nvSpPr>
        <p:spPr>
          <a:xfrm>
            <a:off x="1609344" y="4315968"/>
            <a:ext cx="5696712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frontend was created using Streamlit, chosen for its simplicity and ability to convert Python scripts into fully interactive web applications.</a:t>
            </a: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2734056"/>
            <a:ext cx="5989320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To ensure that the model was not just accurate but also reliable and fair, a range of evaluation metrics were used: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1078992" y="5330952"/>
            <a:ext cx="5989320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Cross-Validation: A 5-fold cross-validation strategy was applied to assess model stability. Accuracy across all folds remained consistently above 97%, affirming that the model is robust and not overfitted.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7571232" y="5330952"/>
            <a:ext cx="5989320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Together, these implementation and evaluation strategies ensure that the system is not only technically sound but also practical, fair, and scalable for real-world use.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078992" y="3886200"/>
            <a:ext cx="5989320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Precision, Recall, and F1-Score: These metrics were computed for each class. The model consistently achieved F1-scores above 97%, even for minority roles.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7571232" y="3886200"/>
            <a:ext cx="5989320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Confusion Matrix: Detailed analysis showed minimal confusion between similar roles, indicating that the model could distinguish even subtle differences in user profiles.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7571232" y="2734056"/>
            <a:ext cx="5989320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Accuracy: The model achieved a stellar accuracy of 98.28%, correctly classifying the vast majority of test samples.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832104" y="160020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Performance Evaluation</a:t>
            </a:r>
            <a:endParaRPr lang="en-US" sz="464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361188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8010"/>
              </a:lnSpc>
              <a:buNone/>
            </a:pPr>
            <a:r>
              <a:rPr lang="en-US" sz="641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Thank You</a:t>
            </a:r>
            <a:endParaRPr lang="en-US" sz="641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71232" y="426110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4. Related Work</a:t>
            </a:r>
            <a:endParaRPr lang="en-US" sz="2320" dirty="0"/>
          </a:p>
        </p:txBody>
      </p:sp>
      <p:sp>
        <p:nvSpPr>
          <p:cNvPr id="4" name="Text 1"/>
          <p:cNvSpPr/>
          <p:nvPr/>
        </p:nvSpPr>
        <p:spPr>
          <a:xfrm>
            <a:off x="1078992" y="553212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7. Results &amp; Discussion</a:t>
            </a:r>
            <a:endParaRPr lang="en-US" sz="2320" dirty="0"/>
          </a:p>
        </p:txBody>
      </p:sp>
      <p:sp>
        <p:nvSpPr>
          <p:cNvPr id="5" name="Text 2"/>
          <p:cNvSpPr/>
          <p:nvPr/>
        </p:nvSpPr>
        <p:spPr>
          <a:xfrm>
            <a:off x="832104" y="221284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CONTENTS</a:t>
            </a:r>
            <a:endParaRPr lang="en-US" sz="6410" dirty="0"/>
          </a:p>
        </p:txBody>
      </p:sp>
      <p:sp>
        <p:nvSpPr>
          <p:cNvPr id="6" name="Text 3"/>
          <p:cNvSpPr/>
          <p:nvPr/>
        </p:nvSpPr>
        <p:spPr>
          <a:xfrm>
            <a:off x="1078992" y="489204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5. Proposed Methodology</a:t>
            </a:r>
            <a:endParaRPr lang="en-US" sz="2320" dirty="0"/>
          </a:p>
        </p:txBody>
      </p:sp>
      <p:sp>
        <p:nvSpPr>
          <p:cNvPr id="7" name="Text 4"/>
          <p:cNvSpPr/>
          <p:nvPr/>
        </p:nvSpPr>
        <p:spPr>
          <a:xfrm>
            <a:off x="7571232" y="489204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6. Implementation &amp; Tools</a:t>
            </a:r>
            <a:endParaRPr lang="en-US" sz="2320" dirty="0"/>
          </a:p>
        </p:txBody>
      </p:sp>
      <p:sp>
        <p:nvSpPr>
          <p:cNvPr id="8" name="Text 5"/>
          <p:cNvSpPr/>
          <p:nvPr/>
        </p:nvSpPr>
        <p:spPr>
          <a:xfrm>
            <a:off x="7571232" y="363016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2. Keywords</a:t>
            </a:r>
            <a:endParaRPr lang="en-US" sz="2320" dirty="0"/>
          </a:p>
        </p:txBody>
      </p:sp>
      <p:sp>
        <p:nvSpPr>
          <p:cNvPr id="9" name="Text 6"/>
          <p:cNvSpPr/>
          <p:nvPr/>
        </p:nvSpPr>
        <p:spPr>
          <a:xfrm>
            <a:off x="1078992" y="363016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1. Abstract</a:t>
            </a:r>
            <a:endParaRPr lang="en-US" sz="2320" dirty="0"/>
          </a:p>
        </p:txBody>
      </p:sp>
      <p:sp>
        <p:nvSpPr>
          <p:cNvPr id="10" name="Text 7"/>
          <p:cNvSpPr/>
          <p:nvPr/>
        </p:nvSpPr>
        <p:spPr>
          <a:xfrm>
            <a:off x="1078992" y="426110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3. Introduction</a:t>
            </a:r>
            <a:endParaRPr lang="en-US" sz="232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361188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1. Abstract</a:t>
            </a:r>
            <a:endParaRPr lang="en-US" sz="641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76909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" y="57124"/>
            <a:ext cx="14575536" cy="87050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057" y="1299576"/>
            <a:ext cx="12466295" cy="5426092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1820427" y="1983782"/>
            <a:ext cx="9835554" cy="4385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>
              <a:solidFill>
                <a:srgbClr val="212121"/>
              </a:solidFill>
              <a:latin typeface="思源黑体-思源黑体-Medium" pitchFamily="34" charset="0"/>
              <a:ea typeface="思源黑体-思源黑体-Medium" pitchFamily="34" charset="-122"/>
              <a:cs typeface="思源黑体-思源黑体-Medium" pitchFamily="34" charset="-120"/>
            </a:endParaRPr>
          </a:p>
          <a:p>
            <a:pPr marL="0" indent="0" algn="ctr">
              <a:lnSpc>
                <a:spcPts val="2320"/>
              </a:lnSpc>
              <a:buNone/>
            </a:pPr>
            <a:endParaRPr lang="en-US" sz="1850" dirty="0">
              <a:solidFill>
                <a:srgbClr val="212121"/>
              </a:solidFill>
              <a:latin typeface="思源黑体-思源黑体-Medium" pitchFamily="34" charset="0"/>
              <a:ea typeface="思源黑体-思源黑体-Medium" pitchFamily="34" charset="-122"/>
              <a:cs typeface="思源黑体-思源黑体-Medium" pitchFamily="34" charset="-120"/>
            </a:endParaRPr>
          </a:p>
          <a:p>
            <a:pPr marL="0" indent="0" algn="ctr">
              <a:lnSpc>
                <a:spcPts val="2320"/>
              </a:lnSpc>
              <a:buNone/>
            </a:pPr>
            <a:endParaRPr lang="en-US" sz="1850" dirty="0">
              <a:solidFill>
                <a:srgbClr val="212121"/>
              </a:solidFill>
              <a:latin typeface="思源黑体-思源黑体-Medium" pitchFamily="34" charset="0"/>
              <a:ea typeface="思源黑体-思源黑体-Medium" pitchFamily="34" charset="-122"/>
              <a:cs typeface="思源黑体-思源黑体-Medium" pitchFamily="34" charset="-120"/>
            </a:endParaRPr>
          </a:p>
          <a:p>
            <a:pPr marL="0" indent="0" algn="ctr">
              <a:lnSpc>
                <a:spcPts val="2320"/>
              </a:lnSpc>
              <a:buNone/>
            </a:pPr>
            <a:endParaRPr lang="en-US" sz="1850" dirty="0">
              <a:solidFill>
                <a:srgbClr val="212121"/>
              </a:solidFill>
              <a:latin typeface="思源黑体-思源黑体-Medium" pitchFamily="34" charset="0"/>
              <a:ea typeface="思源黑体-思源黑体-Medium" pitchFamily="34" charset="-122"/>
              <a:cs typeface="思源黑体-思源黑体-Medium" pitchFamily="34" charset="-120"/>
            </a:endParaRPr>
          </a:p>
          <a:p>
            <a:pPr marL="0" indent="0" algn="ctr">
              <a:lnSpc>
                <a:spcPts val="2320"/>
              </a:lnSpc>
              <a:buNone/>
            </a:pPr>
            <a:r>
              <a:rPr lang="en-US" sz="280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This research presents the comprehensive design and implementation of an AI-powered Career Guidance System that aims to simplify and personalize one of life’s most critical decisions—choosing the right career.</a:t>
            </a:r>
          </a:p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4" name="Text 4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Abstract</a:t>
            </a:r>
            <a:endParaRPr lang="en-US" sz="4640" dirty="0"/>
          </a:p>
        </p:txBody>
      </p:sp>
      <p:sp>
        <p:nvSpPr>
          <p:cNvPr id="15" name="Text 5"/>
          <p:cNvSpPr/>
          <p:nvPr/>
        </p:nvSpPr>
        <p:spPr>
          <a:xfrm>
            <a:off x="1106424" y="6775704"/>
            <a:ext cx="5815584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6" name="Text 6"/>
          <p:cNvSpPr/>
          <p:nvPr/>
        </p:nvSpPr>
        <p:spPr>
          <a:xfrm>
            <a:off x="7717536" y="4151376"/>
            <a:ext cx="5815584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71232" y="4471416"/>
            <a:ext cx="59893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Streamlit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1078992" y="5038344"/>
            <a:ext cx="59893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Personality Traits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832104" y="2779776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Keywords</a:t>
            </a:r>
            <a:endParaRPr lang="en-US" sz="4640" dirty="0"/>
          </a:p>
        </p:txBody>
      </p:sp>
      <p:sp>
        <p:nvSpPr>
          <p:cNvPr id="7" name="Text 3"/>
          <p:cNvSpPr/>
          <p:nvPr/>
        </p:nvSpPr>
        <p:spPr>
          <a:xfrm>
            <a:off x="1078992" y="4471416"/>
            <a:ext cx="59893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XGBoost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078992" y="3913632"/>
            <a:ext cx="59893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Career Guidance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7571232" y="3913632"/>
            <a:ext cx="59893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Machine Learning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7571232" y="5038344"/>
            <a:ext cx="59893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Skills Assessment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" y="36576"/>
            <a:ext cx="14575536" cy="817473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6894" y="2139695"/>
            <a:ext cx="9298113" cy="4713167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7973568" y="5769864"/>
            <a:ext cx="5815584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1" name="Text 1"/>
          <p:cNvSpPr/>
          <p:nvPr/>
        </p:nvSpPr>
        <p:spPr>
          <a:xfrm>
            <a:off x="1106424" y="5769864"/>
            <a:ext cx="581558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2" name="Text 2"/>
          <p:cNvSpPr/>
          <p:nvPr/>
        </p:nvSpPr>
        <p:spPr>
          <a:xfrm>
            <a:off x="7717536" y="4325112"/>
            <a:ext cx="581558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3" name="Text 3"/>
          <p:cNvSpPr/>
          <p:nvPr/>
        </p:nvSpPr>
        <p:spPr>
          <a:xfrm>
            <a:off x="7717536" y="2295144"/>
            <a:ext cx="5815584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4" name="Text 4"/>
          <p:cNvSpPr/>
          <p:nvPr/>
        </p:nvSpPr>
        <p:spPr>
          <a:xfrm>
            <a:off x="1106424" y="4325112"/>
            <a:ext cx="581558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5" name="Text 5"/>
          <p:cNvSpPr/>
          <p:nvPr/>
        </p:nvSpPr>
        <p:spPr>
          <a:xfrm>
            <a:off x="832104" y="112471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Introduction</a:t>
            </a:r>
            <a:endParaRPr lang="en-US" sz="4640" dirty="0"/>
          </a:p>
        </p:txBody>
      </p:sp>
      <p:sp>
        <p:nvSpPr>
          <p:cNvPr id="16" name="Text 6"/>
          <p:cNvSpPr/>
          <p:nvPr/>
        </p:nvSpPr>
        <p:spPr>
          <a:xfrm>
            <a:off x="3565133" y="1654139"/>
            <a:ext cx="7119991" cy="50857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>
              <a:solidFill>
                <a:srgbClr val="212121"/>
              </a:solidFill>
              <a:latin typeface="思源黑体-思源黑体-Medium" pitchFamily="34" charset="0"/>
              <a:ea typeface="思源黑体-思源黑体-Medium" pitchFamily="34" charset="-122"/>
              <a:cs typeface="思源黑体-思源黑体-Medium" pitchFamily="34" charset="-120"/>
            </a:endParaRPr>
          </a:p>
          <a:p>
            <a:pPr marL="0" indent="0" algn="ctr">
              <a:lnSpc>
                <a:spcPts val="2320"/>
              </a:lnSpc>
              <a:buNone/>
            </a:pPr>
            <a:endParaRPr lang="en-US" sz="1850" dirty="0">
              <a:solidFill>
                <a:srgbClr val="212121"/>
              </a:solidFill>
              <a:latin typeface="思源黑体-思源黑体-Medium" pitchFamily="34" charset="0"/>
              <a:ea typeface="思源黑体-思源黑体-Medium" pitchFamily="34" charset="-122"/>
              <a:cs typeface="思源黑体-思源黑体-Medium" pitchFamily="34" charset="-120"/>
            </a:endParaRPr>
          </a:p>
          <a:p>
            <a:pPr marL="0" indent="0" algn="ctr">
              <a:lnSpc>
                <a:spcPts val="2320"/>
              </a:lnSpc>
              <a:buNone/>
            </a:pPr>
            <a:endParaRPr lang="en-US" sz="1850" dirty="0">
              <a:solidFill>
                <a:srgbClr val="212121"/>
              </a:solidFill>
              <a:latin typeface="思源黑体-思源黑体-Medium" pitchFamily="34" charset="0"/>
              <a:ea typeface="思源黑体-思源黑体-Medium" pitchFamily="34" charset="-122"/>
              <a:cs typeface="思源黑体-思源黑体-Medium" pitchFamily="34" charset="-120"/>
            </a:endParaRPr>
          </a:p>
          <a:p>
            <a:pPr marL="0" indent="0" algn="ctr">
              <a:lnSpc>
                <a:spcPts val="2320"/>
              </a:lnSpc>
              <a:buNone/>
            </a:pPr>
            <a:endParaRPr lang="en-US" sz="1850" dirty="0">
              <a:solidFill>
                <a:srgbClr val="212121"/>
              </a:solidFill>
              <a:latin typeface="思源黑体-思源黑体-Medium" pitchFamily="34" charset="0"/>
              <a:ea typeface="思源黑体-思源黑体-Medium" pitchFamily="34" charset="-122"/>
              <a:cs typeface="思源黑体-思源黑体-Medium" pitchFamily="34" charset="-120"/>
            </a:endParaRPr>
          </a:p>
          <a:p>
            <a:pPr marL="0" indent="0" algn="ctr">
              <a:lnSpc>
                <a:spcPts val="2320"/>
              </a:lnSpc>
              <a:buNone/>
            </a:pPr>
            <a:endParaRPr lang="en-US" sz="1850" dirty="0">
              <a:solidFill>
                <a:srgbClr val="212121"/>
              </a:solidFill>
              <a:latin typeface="思源黑体-思源黑体-Medium" pitchFamily="34" charset="0"/>
              <a:ea typeface="思源黑体-思源黑体-Medium" pitchFamily="34" charset="-122"/>
              <a:cs typeface="思源黑体-思源黑体-Medium" pitchFamily="34" charset="-120"/>
            </a:endParaRPr>
          </a:p>
          <a:p>
            <a:pPr marL="0" indent="0" algn="ctr">
              <a:lnSpc>
                <a:spcPts val="2320"/>
              </a:lnSpc>
              <a:buNone/>
            </a:pPr>
            <a:endParaRPr lang="en-US" sz="1850" dirty="0">
              <a:solidFill>
                <a:srgbClr val="212121"/>
              </a:solidFill>
              <a:latin typeface="思源黑体-思源黑体-Medium" pitchFamily="34" charset="0"/>
              <a:ea typeface="思源黑体-思源黑体-Medium" pitchFamily="34" charset="-122"/>
              <a:cs typeface="思源黑体-思源黑体-Medium" pitchFamily="34" charset="-120"/>
            </a:endParaRPr>
          </a:p>
          <a:p>
            <a:pPr marL="0" indent="0" algn="ctr">
              <a:lnSpc>
                <a:spcPts val="2320"/>
              </a:lnSpc>
              <a:buNone/>
            </a:pPr>
            <a:r>
              <a:rPr lang="en-US" sz="240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process of selecting a career path has long been a challenge for students and professionals alike. Traditional career counseling techniques often lack the personalized touch and fail to incorporate real-time market demands</a:t>
            </a: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361188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5. Proposed Methodology</a:t>
            </a:r>
            <a:endParaRPr lang="en-US" sz="641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" y="-9144"/>
            <a:ext cx="14575536" cy="81747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5458968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3488" y="2807208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3986784"/>
            <a:ext cx="475488" cy="47548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3488" y="5458968"/>
            <a:ext cx="475488" cy="47548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2807208"/>
            <a:ext cx="475488" cy="47548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3488" y="3986784"/>
            <a:ext cx="475488" cy="475488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996696" y="5550408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</a:t>
            </a:r>
            <a:endParaRPr lang="en-US" sz="2320" dirty="0"/>
          </a:p>
        </p:txBody>
      </p:sp>
      <p:sp>
        <p:nvSpPr>
          <p:cNvPr id="11" name="Text 1"/>
          <p:cNvSpPr/>
          <p:nvPr/>
        </p:nvSpPr>
        <p:spPr>
          <a:xfrm>
            <a:off x="7488936" y="2898648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2" name="Text 2"/>
          <p:cNvSpPr/>
          <p:nvPr/>
        </p:nvSpPr>
        <p:spPr>
          <a:xfrm>
            <a:off x="996696" y="4078224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3" name="Text 3"/>
          <p:cNvSpPr/>
          <p:nvPr/>
        </p:nvSpPr>
        <p:spPr>
          <a:xfrm>
            <a:off x="7488936" y="5550408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6</a:t>
            </a:r>
            <a:endParaRPr lang="en-US" sz="2320" dirty="0"/>
          </a:p>
        </p:txBody>
      </p:sp>
      <p:sp>
        <p:nvSpPr>
          <p:cNvPr id="14" name="Text 4"/>
          <p:cNvSpPr/>
          <p:nvPr/>
        </p:nvSpPr>
        <p:spPr>
          <a:xfrm>
            <a:off x="996696" y="2898648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5" name="Text 5"/>
          <p:cNvSpPr/>
          <p:nvPr/>
        </p:nvSpPr>
        <p:spPr>
          <a:xfrm>
            <a:off x="7488936" y="4078224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320" dirty="0"/>
          </a:p>
        </p:txBody>
      </p:sp>
      <p:sp>
        <p:nvSpPr>
          <p:cNvPr id="16" name="Text 6"/>
          <p:cNvSpPr/>
          <p:nvPr/>
        </p:nvSpPr>
        <p:spPr>
          <a:xfrm>
            <a:off x="8101584" y="4014216"/>
            <a:ext cx="5696712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Its ability to handle multiclass classification, combined with regularization and boosting techniques, made it exceptionally suited for this task.</a:t>
            </a:r>
            <a:endParaRPr lang="en-US" sz="1850" dirty="0"/>
          </a:p>
        </p:txBody>
      </p:sp>
      <p:sp>
        <p:nvSpPr>
          <p:cNvPr id="17" name="Text 7"/>
          <p:cNvSpPr/>
          <p:nvPr/>
        </p:nvSpPr>
        <p:spPr>
          <a:xfrm>
            <a:off x="8101584" y="5495544"/>
            <a:ext cx="5696712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interface is designed for simplicity and ease of use. Users are invited to rate themselves on a series of sliders that represent both soft skills and technical proficiencies.</a:t>
            </a:r>
            <a:endParaRPr lang="en-US" sz="1850" dirty="0"/>
          </a:p>
        </p:txBody>
      </p:sp>
      <p:sp>
        <p:nvSpPr>
          <p:cNvPr id="18" name="Text 8"/>
          <p:cNvSpPr/>
          <p:nvPr/>
        </p:nvSpPr>
        <p:spPr>
          <a:xfrm>
            <a:off x="832104" y="155448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Proposed Methodology</a:t>
            </a:r>
            <a:endParaRPr lang="en-US" sz="4640" dirty="0"/>
          </a:p>
        </p:txBody>
      </p:sp>
      <p:sp>
        <p:nvSpPr>
          <p:cNvPr id="19" name="Text 9"/>
          <p:cNvSpPr/>
          <p:nvPr/>
        </p:nvSpPr>
        <p:spPr>
          <a:xfrm>
            <a:off x="1609344" y="4014216"/>
            <a:ext cx="5696712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After rigorous testing and cross-validation, the XG Boost classifier stood out as the best performer, achieving an impressive test accuracy of 98.28%.</a:t>
            </a:r>
            <a:endParaRPr lang="en-US" sz="1850" dirty="0"/>
          </a:p>
        </p:txBody>
      </p:sp>
      <p:sp>
        <p:nvSpPr>
          <p:cNvPr id="20" name="Text 10"/>
          <p:cNvSpPr/>
          <p:nvPr/>
        </p:nvSpPr>
        <p:spPr>
          <a:xfrm>
            <a:off x="1609344" y="5495544"/>
            <a:ext cx="5696712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To bring the model to life in a way that users could engage with meaningfully, it was embedded into a Streamlit web application.</a:t>
            </a:r>
            <a:endParaRPr lang="en-US" sz="1850" dirty="0"/>
          </a:p>
        </p:txBody>
      </p:sp>
      <p:sp>
        <p:nvSpPr>
          <p:cNvPr id="21" name="Text 11"/>
          <p:cNvSpPr/>
          <p:nvPr/>
        </p:nvSpPr>
        <p:spPr>
          <a:xfrm>
            <a:off x="8101584" y="2834640"/>
            <a:ext cx="5696712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These included Logistic Regression, Random Forest, Support Vector Machines (SVM), and K-Nearest Neighbours (KNN).</a:t>
            </a:r>
            <a:endParaRPr lang="en-US" sz="1850" dirty="0"/>
          </a:p>
        </p:txBody>
      </p:sp>
      <p:sp>
        <p:nvSpPr>
          <p:cNvPr id="22" name="Text 12"/>
          <p:cNvSpPr/>
          <p:nvPr/>
        </p:nvSpPr>
        <p:spPr>
          <a:xfrm>
            <a:off x="1609344" y="2834640"/>
            <a:ext cx="569671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Once the dataset was cleaned and structured, multiple classification models were evaluated.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4133088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2953512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5312664"/>
            <a:ext cx="475488" cy="47548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996696" y="4224528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996696" y="3044952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996696" y="5404104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1609344" y="2980944"/>
            <a:ext cx="721461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Once submitted, the system instantly scales and transforms the inputs, passes them through the trained XG Boost model, and returns the most likely career role.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832104" y="1700784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Proposed Methodology</a:t>
            </a:r>
          </a:p>
          <a:p>
            <a:pPr marL="0" indent="0" algn="l">
              <a:lnSpc>
                <a:spcPts val="5800"/>
              </a:lnSpc>
              <a:buNone/>
            </a:pPr>
            <a:endParaRPr lang="en-US" sz="4640" dirty="0"/>
          </a:p>
        </p:txBody>
      </p:sp>
      <p:sp>
        <p:nvSpPr>
          <p:cNvPr id="12" name="Text 5"/>
          <p:cNvSpPr/>
          <p:nvPr/>
        </p:nvSpPr>
        <p:spPr>
          <a:xfrm>
            <a:off x="1609344" y="4160520"/>
            <a:ext cx="721461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Additionally, to support broader decision-making, the interface also presents the top three career recommendations, ranked by confidence scores.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1609344" y="5349240"/>
            <a:ext cx="7214616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This methodology ensures that the system is not only technically robust but also highly usable, making personalized career guidance more accessible, interactive, and impactful than ever before.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686</Words>
  <Application>Microsoft Office PowerPoint</Application>
  <PresentationFormat>Custom</PresentationFormat>
  <Paragraphs>89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思源黑体-思源黑体-Bold</vt:lpstr>
      <vt:lpstr>思源黑体-思源黑体-Medium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Dinesh Reddy Marella</cp:lastModifiedBy>
  <cp:revision>2</cp:revision>
  <dcterms:created xsi:type="dcterms:W3CDTF">2025-04-06T10:38:53Z</dcterms:created>
  <dcterms:modified xsi:type="dcterms:W3CDTF">2025-04-06T16:33:42Z</dcterms:modified>
</cp:coreProperties>
</file>